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12192000"/>
  <p:notesSz cx="6858000" cy="9144000"/>
  <p:embeddedFontLst>
    <p:embeddedFont>
      <p:font typeface="Arial Narrow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1" roundtripDataSignature="AMtx7mhdfvqBYj2YD+anlA5udrSrlGiki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ArialNarrow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ArialNarrow-regular.fntdata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ArialNarrow-italic.fntdata"/><Relationship Id="rId6" Type="http://schemas.openxmlformats.org/officeDocument/2006/relationships/slide" Target="slides/slide2.xml"/><Relationship Id="rId18" Type="http://schemas.openxmlformats.org/officeDocument/2006/relationships/font" Target="fonts/ArialNarrow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" name="Google Shape;7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bg>
      <p:bgPr>
        <a:solidFill>
          <a:schemeClr val="accent2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/>
          <p:nvPr/>
        </p:nvSpPr>
        <p:spPr>
          <a:xfrm>
            <a:off x="304800" y="266701"/>
            <a:ext cx="11582400" cy="63245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4"/>
          <p:cNvSpPr txBox="1"/>
          <p:nvPr>
            <p:ph idx="1" type="subTitle"/>
          </p:nvPr>
        </p:nvSpPr>
        <p:spPr>
          <a:xfrm>
            <a:off x="1524000" y="6044184"/>
            <a:ext cx="9144000" cy="3566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SzPts val="2400"/>
              <a:buNone/>
              <a:defRPr sz="2400" cap="none"/>
            </a:lvl1pPr>
            <a:lvl2pPr lvl="1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4"/>
          <p:cNvSpPr/>
          <p:nvPr>
            <p:ph idx="2" type="pic"/>
          </p:nvPr>
        </p:nvSpPr>
        <p:spPr>
          <a:xfrm>
            <a:off x="2324100" y="758952"/>
            <a:ext cx="7543800" cy="5029200"/>
          </a:xfrm>
          <a:prstGeom prst="rect">
            <a:avLst/>
          </a:prstGeom>
          <a:noFill/>
          <a:ln>
            <a:noFill/>
          </a:ln>
        </p:spPr>
      </p:sp>
      <p:sp>
        <p:nvSpPr>
          <p:cNvPr id="19" name="Google Shape;19;p14"/>
          <p:cNvSpPr txBox="1"/>
          <p:nvPr>
            <p:ph type="title"/>
          </p:nvPr>
        </p:nvSpPr>
        <p:spPr>
          <a:xfrm>
            <a:off x="838200" y="3108960"/>
            <a:ext cx="105156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4"/>
          <p:cNvSpPr/>
          <p:nvPr/>
        </p:nvSpPr>
        <p:spPr>
          <a:xfrm>
            <a:off x="5891213" y="5628222"/>
            <a:ext cx="409575" cy="883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>
            <a:alpha val="40000"/>
          </a:schemeClr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/>
          <p:nvPr>
            <p:ph idx="10" type="dt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5"/>
          <p:cNvSpPr txBox="1"/>
          <p:nvPr>
            <p:ph idx="11" type="ftr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5"/>
          <p:cNvSpPr txBox="1"/>
          <p:nvPr>
            <p:ph idx="12" type="sldNum"/>
          </p:nvPr>
        </p:nvSpPr>
        <p:spPr>
          <a:xfrm>
            <a:off x="8610600" y="6492875"/>
            <a:ext cx="2743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">
  <p:cSld name="Title and Content ">
    <p:bg>
      <p:bgPr>
        <a:solidFill>
          <a:schemeClr val="lt2">
            <a:alpha val="40000"/>
          </a:schemeClr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6"/>
          <p:cNvSpPr txBox="1"/>
          <p:nvPr>
            <p:ph idx="10" type="dt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6"/>
          <p:cNvSpPr txBox="1"/>
          <p:nvPr>
            <p:ph idx="11" type="ftr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6"/>
          <p:cNvSpPr txBox="1"/>
          <p:nvPr>
            <p:ph idx="12" type="sldNum"/>
          </p:nvPr>
        </p:nvSpPr>
        <p:spPr>
          <a:xfrm>
            <a:off x="8610600" y="6492875"/>
            <a:ext cx="2743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" name="Google Shape;29;p16"/>
          <p:cNvSpPr/>
          <p:nvPr/>
        </p:nvSpPr>
        <p:spPr>
          <a:xfrm>
            <a:off x="0" y="0"/>
            <a:ext cx="12192000" cy="98630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6"/>
          <p:cNvSpPr/>
          <p:nvPr/>
        </p:nvSpPr>
        <p:spPr>
          <a:xfrm>
            <a:off x="350520" y="279792"/>
            <a:ext cx="11475720" cy="986305"/>
          </a:xfrm>
          <a:prstGeom prst="rect">
            <a:avLst/>
          </a:prstGeom>
          <a:solidFill>
            <a:srgbClr val="EFCB79"/>
          </a:solidFill>
          <a:ln>
            <a:noFill/>
          </a:ln>
        </p:spPr>
        <p:txBody>
          <a:bodyPr anchorCtr="0" anchor="ctr" bIns="45700" lIns="182875" spcFirstLastPara="1" rIns="182875" wrap="square" tIns="1828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31" name="Google Shape;31;p16"/>
          <p:cNvSpPr txBox="1"/>
          <p:nvPr>
            <p:ph type="title"/>
          </p:nvPr>
        </p:nvSpPr>
        <p:spPr>
          <a:xfrm>
            <a:off x="639413" y="483440"/>
            <a:ext cx="10904438" cy="5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6"/>
          <p:cNvSpPr txBox="1"/>
          <p:nvPr>
            <p:ph idx="1" type="body"/>
          </p:nvPr>
        </p:nvSpPr>
        <p:spPr>
          <a:xfrm>
            <a:off x="639763" y="1470025"/>
            <a:ext cx="10904088" cy="47069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bg>
      <p:bgPr>
        <a:solidFill>
          <a:schemeClr val="lt1">
            <a:alpha val="29803"/>
          </a:schemeClr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/>
          <p:nvPr/>
        </p:nvSpPr>
        <p:spPr>
          <a:xfrm>
            <a:off x="0" y="914400"/>
            <a:ext cx="12192000" cy="502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17"/>
          <p:cNvSpPr/>
          <p:nvPr/>
        </p:nvSpPr>
        <p:spPr>
          <a:xfrm>
            <a:off x="763425" y="2818150"/>
            <a:ext cx="6207001" cy="2571813"/>
          </a:xfrm>
          <a:prstGeom prst="rect">
            <a:avLst/>
          </a:prstGeom>
          <a:solidFill>
            <a:srgbClr val="EFCB7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17"/>
          <p:cNvSpPr/>
          <p:nvPr/>
        </p:nvSpPr>
        <p:spPr>
          <a:xfrm>
            <a:off x="3105150" y="3560763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7"/>
          <p:cNvSpPr txBox="1"/>
          <p:nvPr>
            <p:ph type="title"/>
          </p:nvPr>
        </p:nvSpPr>
        <p:spPr>
          <a:xfrm>
            <a:off x="1108430" y="3267744"/>
            <a:ext cx="5651293" cy="10863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Arial"/>
              <a:buNone/>
              <a:defRPr b="1" i="0" sz="8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7"/>
          <p:cNvSpPr/>
          <p:nvPr>
            <p:ph idx="2" type="pic"/>
          </p:nvPr>
        </p:nvSpPr>
        <p:spPr>
          <a:xfrm>
            <a:off x="5923125" y="0"/>
            <a:ext cx="6268875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sp>
        <p:nvSpPr>
          <p:cNvPr id="39" name="Google Shape;39;p17"/>
          <p:cNvSpPr txBox="1"/>
          <p:nvPr>
            <p:ph idx="1" type="body"/>
          </p:nvPr>
        </p:nvSpPr>
        <p:spPr>
          <a:xfrm>
            <a:off x="1124261" y="4354048"/>
            <a:ext cx="5651500" cy="7040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SzPts val="2400"/>
              <a:buNone/>
              <a:defRPr b="1" i="0" sz="2400" cap="none"/>
            </a:lvl1pPr>
            <a:lvl2pPr indent="-342900" lvl="1" marL="9144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ntent ">
  <p:cSld name="2 content ">
    <p:bg>
      <p:bgPr>
        <a:solidFill>
          <a:schemeClr val="lt2">
            <a:alpha val="40000"/>
          </a:schemeClr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/>
          <p:nvPr/>
        </p:nvSpPr>
        <p:spPr>
          <a:xfrm>
            <a:off x="0" y="5871694"/>
            <a:ext cx="12192000" cy="98630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18"/>
          <p:cNvSpPr/>
          <p:nvPr/>
        </p:nvSpPr>
        <p:spPr>
          <a:xfrm>
            <a:off x="5002306" y="0"/>
            <a:ext cx="7189694" cy="6858000"/>
          </a:xfrm>
          <a:prstGeom prst="rect">
            <a:avLst/>
          </a:prstGeom>
          <a:solidFill>
            <a:srgbClr val="EFCB7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18"/>
          <p:cNvSpPr txBox="1"/>
          <p:nvPr>
            <p:ph idx="10" type="dt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8"/>
          <p:cNvSpPr txBox="1"/>
          <p:nvPr>
            <p:ph idx="11" type="ftr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8"/>
          <p:cNvSpPr txBox="1"/>
          <p:nvPr>
            <p:ph idx="12" type="sldNum"/>
          </p:nvPr>
        </p:nvSpPr>
        <p:spPr>
          <a:xfrm>
            <a:off x="8610600" y="6492875"/>
            <a:ext cx="2743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" name="Google Shape;46;p18"/>
          <p:cNvSpPr txBox="1"/>
          <p:nvPr>
            <p:ph type="title"/>
          </p:nvPr>
        </p:nvSpPr>
        <p:spPr>
          <a:xfrm>
            <a:off x="6761117" y="681037"/>
            <a:ext cx="4791637" cy="5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8"/>
          <p:cNvSpPr/>
          <p:nvPr>
            <p:ph idx="2" type="pic"/>
          </p:nvPr>
        </p:nvSpPr>
        <p:spPr>
          <a:xfrm>
            <a:off x="542925" y="571500"/>
            <a:ext cx="5553075" cy="571500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sp>
        <p:nvSpPr>
          <p:cNvPr id="48" name="Google Shape;48;p18"/>
          <p:cNvSpPr txBox="1"/>
          <p:nvPr>
            <p:ph idx="1" type="body"/>
          </p:nvPr>
        </p:nvSpPr>
        <p:spPr>
          <a:xfrm>
            <a:off x="6761163" y="1265238"/>
            <a:ext cx="4791591" cy="4911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▪"/>
              <a:defRPr/>
            </a:lvl1pPr>
            <a:lvl2pPr indent="-323850" lvl="1" marL="91440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Char char="▪"/>
              <a:defRPr/>
            </a:lvl2pPr>
            <a:lvl3pPr indent="-317500" lvl="2" marL="137160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4pPr>
            <a:lvl5pPr indent="-317500" lvl="4" marL="228600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bg>
      <p:bgPr>
        <a:solidFill>
          <a:schemeClr val="lt2">
            <a:alpha val="40000"/>
          </a:schemeClr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/>
          <p:nvPr/>
        </p:nvSpPr>
        <p:spPr>
          <a:xfrm>
            <a:off x="0" y="0"/>
            <a:ext cx="12192000" cy="98630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19"/>
          <p:cNvSpPr txBox="1"/>
          <p:nvPr>
            <p:ph idx="10" type="dt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9"/>
          <p:cNvSpPr txBox="1"/>
          <p:nvPr>
            <p:ph idx="11" type="ftr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9"/>
          <p:cNvSpPr txBox="1"/>
          <p:nvPr>
            <p:ph idx="12" type="sldNum"/>
          </p:nvPr>
        </p:nvSpPr>
        <p:spPr>
          <a:xfrm>
            <a:off x="8610600" y="6492875"/>
            <a:ext cx="2743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" name="Google Shape;54;p19"/>
          <p:cNvSpPr/>
          <p:nvPr/>
        </p:nvSpPr>
        <p:spPr>
          <a:xfrm>
            <a:off x="350520" y="279792"/>
            <a:ext cx="11475720" cy="986305"/>
          </a:xfrm>
          <a:prstGeom prst="rect">
            <a:avLst/>
          </a:prstGeom>
          <a:solidFill>
            <a:srgbClr val="EFCB79"/>
          </a:solidFill>
          <a:ln>
            <a:noFill/>
          </a:ln>
        </p:spPr>
        <p:txBody>
          <a:bodyPr anchorCtr="0" anchor="ctr" bIns="45700" lIns="182875" spcFirstLastPara="1" rIns="182875" wrap="square" tIns="1828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55" name="Google Shape;55;p19"/>
          <p:cNvSpPr txBox="1"/>
          <p:nvPr>
            <p:ph type="title"/>
          </p:nvPr>
        </p:nvSpPr>
        <p:spPr>
          <a:xfrm>
            <a:off x="639413" y="483440"/>
            <a:ext cx="10904438" cy="5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9"/>
          <p:cNvSpPr txBox="1"/>
          <p:nvPr>
            <p:ph idx="1" type="body"/>
          </p:nvPr>
        </p:nvSpPr>
        <p:spPr>
          <a:xfrm>
            <a:off x="838201" y="2038570"/>
            <a:ext cx="5042646" cy="7031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SzPts val="1800"/>
              <a:buNone/>
              <a:defRPr b="1" i="0" sz="18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7" name="Google Shape;57;p19"/>
          <p:cNvSpPr txBox="1"/>
          <p:nvPr>
            <p:ph idx="2" type="body"/>
          </p:nvPr>
        </p:nvSpPr>
        <p:spPr>
          <a:xfrm>
            <a:off x="6501205" y="2038570"/>
            <a:ext cx="5042646" cy="7031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SzPts val="1800"/>
              <a:buNone/>
              <a:defRPr b="1" i="0" sz="18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cxnSp>
        <p:nvCxnSpPr>
          <p:cNvPr id="58" name="Google Shape;58;p19"/>
          <p:cNvCxnSpPr/>
          <p:nvPr/>
        </p:nvCxnSpPr>
        <p:spPr>
          <a:xfrm>
            <a:off x="6167716" y="1613647"/>
            <a:ext cx="0" cy="4904068"/>
          </a:xfrm>
          <a:prstGeom prst="straightConnector1">
            <a:avLst/>
          </a:prstGeom>
          <a:noFill/>
          <a:ln cap="flat" cmpd="sng" w="9525">
            <a:solidFill>
              <a:srgbClr val="ECE3EC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9" name="Google Shape;59;p19"/>
          <p:cNvSpPr txBox="1"/>
          <p:nvPr>
            <p:ph idx="3" type="body"/>
          </p:nvPr>
        </p:nvSpPr>
        <p:spPr>
          <a:xfrm>
            <a:off x="838199" y="2894013"/>
            <a:ext cx="5042647" cy="3094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19"/>
          <p:cNvSpPr txBox="1"/>
          <p:nvPr>
            <p:ph idx="4" type="body"/>
          </p:nvPr>
        </p:nvSpPr>
        <p:spPr>
          <a:xfrm>
            <a:off x="6501205" y="2894013"/>
            <a:ext cx="5042647" cy="3094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Image and Caption">
  <p:cSld name="1_Image and Caption">
    <p:bg>
      <p:bgPr>
        <a:solidFill>
          <a:schemeClr val="lt2">
            <a:alpha val="40000"/>
          </a:schemeClr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/>
          <p:nvPr/>
        </p:nvSpPr>
        <p:spPr>
          <a:xfrm>
            <a:off x="0" y="914400"/>
            <a:ext cx="12192000" cy="502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0"/>
          <p:cNvSpPr/>
          <p:nvPr/>
        </p:nvSpPr>
        <p:spPr>
          <a:xfrm>
            <a:off x="5951621" y="1803214"/>
            <a:ext cx="6240379" cy="3252880"/>
          </a:xfrm>
          <a:prstGeom prst="rect">
            <a:avLst/>
          </a:prstGeom>
          <a:solidFill>
            <a:srgbClr val="EFCB7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0"/>
          <p:cNvSpPr txBox="1"/>
          <p:nvPr>
            <p:ph idx="10" type="dt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0"/>
          <p:cNvSpPr txBox="1"/>
          <p:nvPr>
            <p:ph idx="11" type="ftr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0"/>
          <p:cNvSpPr txBox="1"/>
          <p:nvPr>
            <p:ph idx="12" type="sldNum"/>
          </p:nvPr>
        </p:nvSpPr>
        <p:spPr>
          <a:xfrm>
            <a:off x="8610600" y="6492875"/>
            <a:ext cx="2743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" name="Google Shape;67;p20"/>
          <p:cNvSpPr txBox="1"/>
          <p:nvPr>
            <p:ph type="title"/>
          </p:nvPr>
        </p:nvSpPr>
        <p:spPr>
          <a:xfrm>
            <a:off x="6494545" y="2028031"/>
            <a:ext cx="5058209" cy="5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0"/>
          <p:cNvSpPr/>
          <p:nvPr>
            <p:ph idx="2" type="pic"/>
          </p:nvPr>
        </p:nvSpPr>
        <p:spPr>
          <a:xfrm>
            <a:off x="542925" y="0"/>
            <a:ext cx="5408696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sp>
        <p:nvSpPr>
          <p:cNvPr id="69" name="Google Shape;69;p20"/>
          <p:cNvSpPr txBox="1"/>
          <p:nvPr>
            <p:ph idx="1" type="body"/>
          </p:nvPr>
        </p:nvSpPr>
        <p:spPr>
          <a:xfrm>
            <a:off x="6494463" y="2611438"/>
            <a:ext cx="5058291" cy="2165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200000"/>
              </a:lnSpc>
              <a:spcBef>
                <a:spcPts val="1900"/>
              </a:spcBef>
              <a:spcAft>
                <a:spcPts val="0"/>
              </a:spcAft>
              <a:buSzPts val="1500"/>
              <a:buNone/>
              <a:defRPr/>
            </a:lvl1pPr>
            <a:lvl2pPr indent="-342900" lvl="1" marL="9144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3850" lvl="0" marL="457200" marR="0" rtl="0" algn="l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3"/>
          <p:cNvSpPr txBox="1"/>
          <p:nvPr>
            <p:ph idx="10" type="dt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00" u="none" cap="none" strike="noStrike">
                <a:solidFill>
                  <a:srgbClr val="8A898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3"/>
          <p:cNvSpPr txBox="1"/>
          <p:nvPr>
            <p:ph idx="11" type="ftr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00" u="none" cap="none" strike="noStrike">
                <a:solidFill>
                  <a:srgbClr val="8A898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3"/>
          <p:cNvSpPr txBox="1"/>
          <p:nvPr>
            <p:ph idx="12" type="sldNum"/>
          </p:nvPr>
        </p:nvSpPr>
        <p:spPr>
          <a:xfrm>
            <a:off x="8610600" y="6492875"/>
            <a:ext cx="2743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A898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A898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A898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A898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A898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A898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A898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A898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A898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gif"/><Relationship Id="rId4" Type="http://schemas.openxmlformats.org/officeDocument/2006/relationships/image" Target="../media/image12.gif"/><Relationship Id="rId5" Type="http://schemas.openxmlformats.org/officeDocument/2006/relationships/image" Target="../media/image13.jpg"/><Relationship Id="rId6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gif"/><Relationship Id="rId4" Type="http://schemas.openxmlformats.org/officeDocument/2006/relationships/image" Target="../media/image23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gif"/><Relationship Id="rId4" Type="http://schemas.openxmlformats.org/officeDocument/2006/relationships/image" Target="../media/image18.gif"/><Relationship Id="rId5" Type="http://schemas.openxmlformats.org/officeDocument/2006/relationships/image" Target="../media/image21.gif"/><Relationship Id="rId6" Type="http://schemas.openxmlformats.org/officeDocument/2006/relationships/image" Target="../media/image27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Relationship Id="rId4" Type="http://schemas.openxmlformats.org/officeDocument/2006/relationships/image" Target="../media/image5.gif"/><Relationship Id="rId5" Type="http://schemas.openxmlformats.org/officeDocument/2006/relationships/image" Target="../media/image20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gif"/><Relationship Id="rId4" Type="http://schemas.openxmlformats.org/officeDocument/2006/relationships/image" Target="../media/image2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Relationship Id="rId4" Type="http://schemas.openxmlformats.org/officeDocument/2006/relationships/image" Target="../media/image4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Relationship Id="rId4" Type="http://schemas.openxmlformats.org/officeDocument/2006/relationships/image" Target="../media/image6.jpg"/><Relationship Id="rId5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ED9AB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94634" y="460153"/>
            <a:ext cx="2802732" cy="324954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"/>
          <p:cNvSpPr txBox="1"/>
          <p:nvPr>
            <p:ph type="title"/>
          </p:nvPr>
        </p:nvSpPr>
        <p:spPr>
          <a:xfrm>
            <a:off x="1763804" y="4056332"/>
            <a:ext cx="8664389" cy="1205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/>
              <a:t>The Art Of Memes</a:t>
            </a:r>
            <a:br>
              <a:rPr lang="en-US"/>
            </a:br>
            <a:r>
              <a:rPr lang="en-US" sz="2000"/>
              <a:t>A Visual Language Of The Internet</a:t>
            </a:r>
            <a:endParaRPr/>
          </a:p>
        </p:txBody>
      </p:sp>
      <p:sp>
        <p:nvSpPr>
          <p:cNvPr id="76" name="Google Shape;76;p1"/>
          <p:cNvSpPr/>
          <p:nvPr/>
        </p:nvSpPr>
        <p:spPr>
          <a:xfrm>
            <a:off x="5206252" y="5940014"/>
            <a:ext cx="1779494" cy="376518"/>
          </a:xfrm>
          <a:prstGeom prst="rect">
            <a:avLst/>
          </a:prstGeom>
          <a:solidFill>
            <a:srgbClr val="F7E4B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2B1F04"/>
                </a:solidFill>
                <a:latin typeface="Arial"/>
                <a:ea typeface="Arial"/>
                <a:cs typeface="Arial"/>
                <a:sym typeface="Arial"/>
              </a:rPr>
              <a:t>ENG 101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"/>
          <p:cNvSpPr/>
          <p:nvPr/>
        </p:nvSpPr>
        <p:spPr>
          <a:xfrm>
            <a:off x="3917576" y="439271"/>
            <a:ext cx="4356847" cy="744071"/>
          </a:xfrm>
          <a:prstGeom prst="rect">
            <a:avLst/>
          </a:prstGeom>
          <a:solidFill>
            <a:srgbClr val="EFCB7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Future Of Memes</a:t>
            </a:r>
            <a:endParaRPr/>
          </a:p>
        </p:txBody>
      </p:sp>
      <p:sp>
        <p:nvSpPr>
          <p:cNvPr id="144" name="Google Shape;144;p10"/>
          <p:cNvSpPr txBox="1"/>
          <p:nvPr/>
        </p:nvSpPr>
        <p:spPr>
          <a:xfrm>
            <a:off x="387835" y="1455215"/>
            <a:ext cx="8908565" cy="48013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Memes are likely to continue evolving as a prominent form of online communication, influencing how people express thoughts and emotions in a concise and relatable manner.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future may see increased involvement of artificial intelligence in meme creation, with algorithms generating memes based on current trends and user preferences.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may witness the development of meme economies where individuals, influencers, and brands actively participate in meme creation and dissemination for promotional purposes.</a:t>
            </a:r>
            <a:endParaRPr/>
          </a:p>
        </p:txBody>
      </p:sp>
      <p:pic>
        <p:nvPicPr>
          <p:cNvPr id="145" name="Google Shape;14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90799" y="3234376"/>
            <a:ext cx="2161218" cy="125385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46" name="Google Shape;146;p10"/>
          <p:cNvPicPr preferRelativeResize="0"/>
          <p:nvPr/>
        </p:nvPicPr>
        <p:blipFill rotWithShape="1">
          <a:blip r:embed="rId4">
            <a:alphaModFix/>
          </a:blip>
          <a:srcRect b="-38763" l="0" r="0" t="22261"/>
          <a:stretch/>
        </p:blipFill>
        <p:spPr>
          <a:xfrm>
            <a:off x="7783718" y="50429"/>
            <a:ext cx="385482" cy="584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90799" y="1353672"/>
            <a:ext cx="2161220" cy="125386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48" name="Google Shape;148;p10"/>
          <p:cNvPicPr preferRelativeResize="0"/>
          <p:nvPr/>
        </p:nvPicPr>
        <p:blipFill rotWithShape="1">
          <a:blip r:embed="rId6">
            <a:alphaModFix/>
          </a:blip>
          <a:srcRect b="1391" l="1215" r="5282" t="-1391"/>
          <a:stretch/>
        </p:blipFill>
        <p:spPr>
          <a:xfrm>
            <a:off x="9590797" y="5034395"/>
            <a:ext cx="2161220" cy="1601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7286" y="1123950"/>
            <a:ext cx="3829050" cy="46101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sp>
        <p:nvSpPr>
          <p:cNvPr id="154" name="Google Shape;154;p11"/>
          <p:cNvSpPr/>
          <p:nvPr/>
        </p:nvSpPr>
        <p:spPr>
          <a:xfrm>
            <a:off x="5438728" y="1443318"/>
            <a:ext cx="6050104" cy="3971364"/>
          </a:xfrm>
          <a:prstGeom prst="rect">
            <a:avLst/>
          </a:prstGeom>
          <a:solidFill>
            <a:srgbClr val="FEFB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000000"/>
                </a:solidFill>
                <a:latin typeface="Aharoni"/>
                <a:ea typeface="Aharoni"/>
                <a:cs typeface="Aharoni"/>
                <a:sym typeface="Aharoni"/>
              </a:rPr>
              <a:t>Q &amp; A</a:t>
            </a:r>
            <a:endParaRPr/>
          </a:p>
        </p:txBody>
      </p:sp>
      <p:pic>
        <p:nvPicPr>
          <p:cNvPr id="155" name="Google Shape;155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11273221" y="5961528"/>
            <a:ext cx="918779" cy="896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2"/>
          <p:cNvPicPr preferRelativeResize="0"/>
          <p:nvPr/>
        </p:nvPicPr>
        <p:blipFill rotWithShape="1">
          <a:blip r:embed="rId3">
            <a:alphaModFix/>
          </a:blip>
          <a:srcRect b="0" l="0" r="0" t="5080"/>
          <a:stretch/>
        </p:blipFill>
        <p:spPr>
          <a:xfrm>
            <a:off x="2633102" y="960468"/>
            <a:ext cx="6925796" cy="4937063"/>
          </a:xfrm>
          <a:prstGeom prst="rect">
            <a:avLst/>
          </a:prstGeom>
          <a:noFill/>
          <a:ln cap="sq" cmpd="thickThin" w="889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161" name="Google Shape;161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96549" y="5523379"/>
            <a:ext cx="1399360" cy="1334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6095999" y="6120907"/>
            <a:ext cx="880853" cy="737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800000">
            <a:off x="331414" y="-424860"/>
            <a:ext cx="2089057" cy="2089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28122" y="2453975"/>
            <a:ext cx="2353666" cy="2353666"/>
          </a:xfrm>
          <a:custGeom>
            <a:rect b="b" l="l" r="r" t="t"/>
            <a:pathLst>
              <a:path extrusionOk="0" h="1783080" w="1783080">
                <a:moveTo>
                  <a:pt x="891540" y="0"/>
                </a:moveTo>
                <a:cubicBezTo>
                  <a:pt x="1383924" y="0"/>
                  <a:pt x="1783080" y="399156"/>
                  <a:pt x="1783080" y="891540"/>
                </a:cubicBezTo>
                <a:cubicBezTo>
                  <a:pt x="1783080" y="1383924"/>
                  <a:pt x="1383924" y="1783080"/>
                  <a:pt x="891540" y="1783080"/>
                </a:cubicBezTo>
                <a:cubicBezTo>
                  <a:pt x="399156" y="1783080"/>
                  <a:pt x="0" y="1383924"/>
                  <a:pt x="0" y="891540"/>
                </a:cubicBezTo>
                <a:cubicBezTo>
                  <a:pt x="0" y="399156"/>
                  <a:pt x="399156" y="0"/>
                  <a:pt x="89154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83" name="Google Shape;83;p2"/>
          <p:cNvSpPr txBox="1"/>
          <p:nvPr/>
        </p:nvSpPr>
        <p:spPr>
          <a:xfrm>
            <a:off x="4633944" y="5044479"/>
            <a:ext cx="2924100" cy="121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</a:rPr>
              <a:t>FARJAN AHMMED</a:t>
            </a:r>
            <a:endParaRPr b="1" i="0" sz="1800" u="none" cap="none" strike="noStrike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</a:rPr>
              <a:t>ID : 0242320005341738</a:t>
            </a:r>
            <a:endParaRPr sz="1800"/>
          </a:p>
        </p:txBody>
      </p:sp>
      <p:sp>
        <p:nvSpPr>
          <p:cNvPr id="84" name="Google Shape;84;p2"/>
          <p:cNvSpPr/>
          <p:nvPr/>
        </p:nvSpPr>
        <p:spPr>
          <a:xfrm>
            <a:off x="1434353" y="704477"/>
            <a:ext cx="9341223" cy="1210235"/>
          </a:xfrm>
          <a:prstGeom prst="rect">
            <a:avLst/>
          </a:prstGeom>
          <a:solidFill>
            <a:srgbClr val="EFCB79"/>
          </a:solidFill>
          <a:ln cap="flat" cmpd="sng" w="12700">
            <a:solidFill>
              <a:srgbClr val="FEC78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lt1"/>
                </a:solidFill>
              </a:rPr>
              <a:t>Introduction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"/>
          <p:cNvSpPr txBox="1"/>
          <p:nvPr>
            <p:ph type="title"/>
          </p:nvPr>
        </p:nvSpPr>
        <p:spPr>
          <a:xfrm>
            <a:off x="639413" y="483440"/>
            <a:ext cx="10904438" cy="5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/>
              <a:t>What Is Meme</a:t>
            </a:r>
            <a:endParaRPr/>
          </a:p>
        </p:txBody>
      </p:sp>
      <p:sp>
        <p:nvSpPr>
          <p:cNvPr id="90" name="Google Shape;90;p3"/>
          <p:cNvSpPr txBox="1"/>
          <p:nvPr/>
        </p:nvSpPr>
        <p:spPr>
          <a:xfrm>
            <a:off x="639413" y="2679149"/>
            <a:ext cx="5593977" cy="22559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A meme </a:t>
            </a:r>
            <a:r>
              <a:rPr lang="en-US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is a piece of </a:t>
            </a:r>
            <a:r>
              <a:rPr b="1" lang="en-US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media</a:t>
            </a:r>
            <a:r>
              <a:rPr lang="en-US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, usually an image, gif or video that is copied and modified by many people </a:t>
            </a:r>
            <a:r>
              <a:rPr b="1" lang="en-US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online.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Memes are often </a:t>
            </a:r>
            <a:r>
              <a:rPr b="1" lang="en-US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humorous, sarcastic</a:t>
            </a:r>
            <a:r>
              <a:rPr lang="en-US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, or</a:t>
            </a:r>
            <a:r>
              <a:rPr b="1" lang="en-US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ironic</a:t>
            </a:r>
            <a:r>
              <a:rPr lang="en-US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, and they reflect the </a:t>
            </a:r>
            <a:r>
              <a:rPr b="1" lang="en-US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culture</a:t>
            </a:r>
            <a:r>
              <a:rPr lang="en-US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and </a:t>
            </a:r>
            <a:r>
              <a:rPr b="1" lang="en-US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opinions</a:t>
            </a:r>
            <a:r>
              <a:rPr lang="en-US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of the internet users who create and share them.</a:t>
            </a:r>
            <a:endParaRPr/>
          </a:p>
        </p:txBody>
      </p:sp>
      <p:pic>
        <p:nvPicPr>
          <p:cNvPr id="91" name="Google Shape;9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32549" y="2519083"/>
            <a:ext cx="5252374" cy="4338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"/>
          <p:cNvSpPr txBox="1"/>
          <p:nvPr>
            <p:ph type="title"/>
          </p:nvPr>
        </p:nvSpPr>
        <p:spPr>
          <a:xfrm>
            <a:off x="4421059" y="492406"/>
            <a:ext cx="3349881" cy="5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/>
              <a:t>History</a:t>
            </a:r>
            <a:endParaRPr/>
          </a:p>
        </p:txBody>
      </p:sp>
      <p:sp>
        <p:nvSpPr>
          <p:cNvPr id="97" name="Google Shape;97;p4"/>
          <p:cNvSpPr txBox="1"/>
          <p:nvPr/>
        </p:nvSpPr>
        <p:spPr>
          <a:xfrm>
            <a:off x="5253316" y="2593537"/>
            <a:ext cx="6096000" cy="25853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Originating in the '90s, internet memes evolved from text-based jokes to iconic gifs like the</a:t>
            </a: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"Dancing Baby."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2010s saw memes go mainstream on platforms like </a:t>
            </a: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Reddit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with formats like </a:t>
            </a: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"Advice Animals"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"Pepe the Frog."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the 2020s, memes continued to adapt, influencing politics and short-form video on platforms like </a:t>
            </a: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TikTok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showcasing their dynamic role in internet culture.</a:t>
            </a:r>
            <a:endParaRPr/>
          </a:p>
        </p:txBody>
      </p:sp>
      <p:pic>
        <p:nvPicPr>
          <p:cNvPr id="98" name="Google Shape;9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5409" y="1981198"/>
            <a:ext cx="3295650" cy="381000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"/>
          <p:cNvSpPr txBox="1"/>
          <p:nvPr/>
        </p:nvSpPr>
        <p:spPr>
          <a:xfrm>
            <a:off x="815790" y="1835949"/>
            <a:ext cx="7306237" cy="42473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 Macros: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Static images with text, allowing for easy replication and modification.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GIFs: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Animated images capturing a specific emotion or reaction, often repurposed for various contexts.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Video: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video meme is a short, humor-infused video clip circulating on the internet, often following a recognizable format for relatable and comedic communication.</a:t>
            </a:r>
            <a:endParaRPr/>
          </a:p>
        </p:txBody>
      </p:sp>
      <p:sp>
        <p:nvSpPr>
          <p:cNvPr id="104" name="Google Shape;104;p5"/>
          <p:cNvSpPr/>
          <p:nvPr/>
        </p:nvSpPr>
        <p:spPr>
          <a:xfrm>
            <a:off x="4069976" y="279999"/>
            <a:ext cx="4052047" cy="820411"/>
          </a:xfrm>
          <a:prstGeom prst="rect">
            <a:avLst/>
          </a:prstGeom>
          <a:solidFill>
            <a:srgbClr val="EFCB7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Common Meme Formats</a:t>
            </a:r>
            <a:endParaRPr/>
          </a:p>
        </p:txBody>
      </p:sp>
      <p:pic>
        <p:nvPicPr>
          <p:cNvPr id="105" name="Google Shape;10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19251" y="1084721"/>
            <a:ext cx="2031675" cy="1869141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106" name="Google Shape;10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73261" y="3169024"/>
            <a:ext cx="2140420" cy="160769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07" name="Google Shape;107;p5"/>
          <p:cNvPicPr preferRelativeResize="0"/>
          <p:nvPr/>
        </p:nvPicPr>
        <p:blipFill rotWithShape="1">
          <a:blip r:embed="rId5">
            <a:alphaModFix/>
          </a:blip>
          <a:srcRect b="0" l="12662" r="11115" t="0"/>
          <a:stretch/>
        </p:blipFill>
        <p:spPr>
          <a:xfrm>
            <a:off x="9073261" y="4951502"/>
            <a:ext cx="2175114" cy="1607693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"/>
          <p:cNvSpPr/>
          <p:nvPr/>
        </p:nvSpPr>
        <p:spPr>
          <a:xfrm>
            <a:off x="3455894" y="469080"/>
            <a:ext cx="5280211" cy="762000"/>
          </a:xfrm>
          <a:prstGeom prst="rect">
            <a:avLst/>
          </a:prstGeom>
          <a:solidFill>
            <a:srgbClr val="EFCB7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Artistic Side of Memes</a:t>
            </a:r>
            <a:endParaRPr/>
          </a:p>
        </p:txBody>
      </p:sp>
      <p:sp>
        <p:nvSpPr>
          <p:cNvPr id="113" name="Google Shape;113;p6"/>
          <p:cNvSpPr txBox="1"/>
          <p:nvPr/>
        </p:nvSpPr>
        <p:spPr>
          <a:xfrm>
            <a:off x="277904" y="1747734"/>
            <a:ext cx="8857131" cy="42473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Memes act as mirrors reflecting societal trends, humor, and shared experiences, offering a snapshot of contemporary culture.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Memes provide a succinct and creative means of expressing complex ideas, emotions, and reactions in the digital age.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Shared humor creates a sense of community, fostering a connection among individuals who identify with specific memes or subcultures.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Memes spread rapidly across the internet, transcending geographic and linguistic boundaries, creating a global network of shared humor.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60535" y="2467534"/>
            <a:ext cx="2353234" cy="235323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15" name="Google Shape;11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37280" y="131551"/>
            <a:ext cx="309880" cy="358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EFEFE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"/>
          <p:cNvSpPr/>
          <p:nvPr/>
        </p:nvSpPr>
        <p:spPr>
          <a:xfrm>
            <a:off x="3455894" y="663389"/>
            <a:ext cx="5280211" cy="762000"/>
          </a:xfrm>
          <a:prstGeom prst="rect">
            <a:avLst/>
          </a:prstGeom>
          <a:solidFill>
            <a:srgbClr val="EFCB7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Dark Side Of Memes</a:t>
            </a:r>
            <a:endParaRPr/>
          </a:p>
        </p:txBody>
      </p:sp>
      <p:sp>
        <p:nvSpPr>
          <p:cNvPr id="121" name="Google Shape;121;p7"/>
          <p:cNvSpPr txBox="1"/>
          <p:nvPr/>
        </p:nvSpPr>
        <p:spPr>
          <a:xfrm>
            <a:off x="1761562" y="1819834"/>
            <a:ext cx="8668873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Memes can perpetuate false information or misleading narratives, contributing to the spread of misinformation in a humorous guise.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Some memes rely on stereotypes or insensitive content, reinforcing negative biases and potentially causing harm or offense.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Meme culture can be weaponized for cyberbullying, as individuals may create and share memes to mock or harass others online.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Dark memes can normalize harmful ideologies, desensitizing individuals to serious issues and contributing to a toxic online culture.</a:t>
            </a:r>
            <a:endParaRPr/>
          </a:p>
        </p:txBody>
      </p:sp>
      <p:pic>
        <p:nvPicPr>
          <p:cNvPr id="122" name="Google Shape;12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31181" y="4434168"/>
            <a:ext cx="2567268" cy="2567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28722" y="118398"/>
            <a:ext cx="623607" cy="588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3455894" y="403413"/>
            <a:ext cx="5280212" cy="932329"/>
          </a:xfrm>
          <a:prstGeom prst="rect">
            <a:avLst/>
          </a:prstGeom>
          <a:solidFill>
            <a:srgbClr val="EFCB7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Some Meme Examples</a:t>
            </a:r>
            <a:endParaRPr/>
          </a:p>
        </p:txBody>
      </p:sp>
      <p:pic>
        <p:nvPicPr>
          <p:cNvPr id="129" name="Google Shape;12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7363" y="1626533"/>
            <a:ext cx="3617273" cy="482805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130" name="Google Shape;13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15422" y="2477692"/>
            <a:ext cx="3617273" cy="3017671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131" name="Google Shape;131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3532" y="2325004"/>
            <a:ext cx="3323045" cy="3323045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9"/>
          <p:cNvPicPr preferRelativeResize="0"/>
          <p:nvPr/>
        </p:nvPicPr>
        <p:blipFill rotWithShape="1">
          <a:blip r:embed="rId3">
            <a:alphaModFix/>
          </a:blip>
          <a:srcRect b="3267" l="4641" r="3595" t="3399"/>
          <a:stretch/>
        </p:blipFill>
        <p:spPr>
          <a:xfrm>
            <a:off x="7781363" y="1315073"/>
            <a:ext cx="4156798" cy="422785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37" name="Google Shape;13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12906" y="425357"/>
            <a:ext cx="3153992" cy="600728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38" name="Google Shape;138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2590" y="1315073"/>
            <a:ext cx="3655851" cy="458327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inimal and Muted_ALT">
  <a:themeElements>
    <a:clrScheme name="Japan 2">
      <a:dk1>
        <a:srgbClr val="231B23"/>
      </a:dk1>
      <a:lt1>
        <a:srgbClr val="FCF5E5"/>
      </a:lt1>
      <a:dk2>
        <a:srgbClr val="231B23"/>
      </a:dk2>
      <a:lt2>
        <a:srgbClr val="FCF5E5"/>
      </a:lt2>
      <a:accent1>
        <a:srgbClr val="FDA431"/>
      </a:accent1>
      <a:accent2>
        <a:srgbClr val="4DA1A8"/>
      </a:accent2>
      <a:accent3>
        <a:srgbClr val="D7E7BA"/>
      </a:accent3>
      <a:accent4>
        <a:srgbClr val="FCF5E5"/>
      </a:accent4>
      <a:accent5>
        <a:srgbClr val="231B23"/>
      </a:accent5>
      <a:accent6>
        <a:srgbClr val="EECED3"/>
      </a:accent6>
      <a:hlink>
        <a:srgbClr val="FCA330"/>
      </a:hlink>
      <a:folHlink>
        <a:srgbClr val="4DA1A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2023-10-30T09:23:58Z</dcterms:created>
  <dc:creator>Shejan Ahmmed</dc:creator>
</cp:coreProperties>
</file>